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144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32" y="-9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2C5EB-2C23-4212-9F4C-812D99C6A134}" type="datetimeFigureOut">
              <a:rPr lang="bg-BG" smtClean="0"/>
              <a:t>6.1.2021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7125E-DB0A-4E52-8F2D-BE9A1555F56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29906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2C5EB-2C23-4212-9F4C-812D99C6A134}" type="datetimeFigureOut">
              <a:rPr lang="bg-BG" smtClean="0"/>
              <a:t>6.1.2021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7125E-DB0A-4E52-8F2D-BE9A1555F56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85163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2C5EB-2C23-4212-9F4C-812D99C6A134}" type="datetimeFigureOut">
              <a:rPr lang="bg-BG" smtClean="0"/>
              <a:t>6.1.2021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7125E-DB0A-4E52-8F2D-BE9A1555F56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75674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2C5EB-2C23-4212-9F4C-812D99C6A134}" type="datetimeFigureOut">
              <a:rPr lang="bg-BG" smtClean="0"/>
              <a:t>6.1.2021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7125E-DB0A-4E52-8F2D-BE9A1555F56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03313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2C5EB-2C23-4212-9F4C-812D99C6A134}" type="datetimeFigureOut">
              <a:rPr lang="bg-BG" smtClean="0"/>
              <a:t>6.1.2021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7125E-DB0A-4E52-8F2D-BE9A1555F56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52187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2C5EB-2C23-4212-9F4C-812D99C6A134}" type="datetimeFigureOut">
              <a:rPr lang="bg-BG" smtClean="0"/>
              <a:t>6.1.2021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7125E-DB0A-4E52-8F2D-BE9A1555F56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97199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2C5EB-2C23-4212-9F4C-812D99C6A134}" type="datetimeFigureOut">
              <a:rPr lang="bg-BG" smtClean="0"/>
              <a:t>6.1.2021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7125E-DB0A-4E52-8F2D-BE9A1555F56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21973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2C5EB-2C23-4212-9F4C-812D99C6A134}" type="datetimeFigureOut">
              <a:rPr lang="bg-BG" smtClean="0"/>
              <a:t>6.1.2021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7125E-DB0A-4E52-8F2D-BE9A1555F56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93847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2C5EB-2C23-4212-9F4C-812D99C6A134}" type="datetimeFigureOut">
              <a:rPr lang="bg-BG" smtClean="0"/>
              <a:t>6.1.2021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7125E-DB0A-4E52-8F2D-BE9A1555F56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75250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2C5EB-2C23-4212-9F4C-812D99C6A134}" type="datetimeFigureOut">
              <a:rPr lang="bg-BG" smtClean="0"/>
              <a:t>6.1.2021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7125E-DB0A-4E52-8F2D-BE9A1555F56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28776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2C5EB-2C23-4212-9F4C-812D99C6A134}" type="datetimeFigureOut">
              <a:rPr lang="bg-BG" smtClean="0"/>
              <a:t>6.1.2021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7125E-DB0A-4E52-8F2D-BE9A1555F56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2530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52C5EB-2C23-4212-9F4C-812D99C6A134}" type="datetimeFigureOut">
              <a:rPr lang="bg-BG" smtClean="0"/>
              <a:t>6.1.2021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7125E-DB0A-4E52-8F2D-BE9A1555F56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1134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61732" y1="59341" x2="73074" y2="59341"/>
                        <a14:foregroundMark x1="58442" y1="69374" x2="73160" y2="69279"/>
                        <a14:foregroundMark x1="58961" y1="81271" x2="72814" y2="81271"/>
                        <a14:foregroundMark x1="65281" y1="39465" x2="73506" y2="39417"/>
                        <a14:foregroundMark x1="65281" y1="39417" x2="56017" y2="39417"/>
                        <a14:foregroundMark x1="73420" y1="33493" x2="63896" y2="33493"/>
                        <a14:foregroundMark x1="58874" y1="21787" x2="73680" y2="21739"/>
                        <a14:foregroundMark x1="58442" y1="15624" x2="73420" y2="15671"/>
                        <a14:foregroundMark x1="56797" y1="13569" x2="57056" y2="7215"/>
                        <a14:foregroundMark x1="57489" y1="7071" x2="73247" y2="6976"/>
                        <a14:foregroundMark x1="53506" y1="9986" x2="53247" y2="1672"/>
                        <a14:foregroundMark x1="54026" y1="1911" x2="73247" y2="1863"/>
                        <a14:foregroundMark x1="49870" y1="3918" x2="48918" y2="3536"/>
                        <a14:foregroundMark x1="48571" y1="3583" x2="18182" y2="3536"/>
                        <a14:foregroundMark x1="49784" y1="12422" x2="49870" y2="4061"/>
                        <a14:foregroundMark x1="46147" y1="13282" x2="28918" y2="13091"/>
                        <a14:foregroundMark x1="41818" y1="12900" x2="37835" y2="13043"/>
                        <a14:foregroundMark x1="46407" y1="13187" x2="42078" y2="12852"/>
                        <a14:foregroundMark x1="46407" y1="13235" x2="45628" y2="12852"/>
                        <a14:foregroundMark x1="46147" y1="13091" x2="49784" y2="12422"/>
                        <a14:foregroundMark x1="57143" y1="10559" x2="57056" y2="14381"/>
                        <a14:foregroundMark x1="32641" y1="27520" x2="21732" y2="27473"/>
                        <a14:foregroundMark x1="30216" y1="38557" x2="19221" y2="38557"/>
                        <a14:foregroundMark x1="27532" y1="46011" x2="13766" y2="46011"/>
                        <a14:foregroundMark x1="34026" y1="58720" x2="18615" y2="58624"/>
                        <a14:foregroundMark x1="37056" y1="67941" x2="22684" y2="67941"/>
                        <a14:foregroundMark x1="36623" y1="79838" x2="21818" y2="79885"/>
                        <a14:foregroundMark x1="50476" y1="81271" x2="45455" y2="81175"/>
                        <a14:foregroundMark x1="46753" y1="81223" x2="45455" y2="81319"/>
                        <a14:foregroundMark x1="44329" y1="14047" x2="42338" y2="15719"/>
                        <a14:foregroundMark x1="42424" y1="16101" x2="44935" y2="20115"/>
                        <a14:foregroundMark x1="45022" y1="20640" x2="43117" y2="23698"/>
                        <a14:foregroundMark x1="42424" y1="16866" x2="43203" y2="18204"/>
                        <a14:foregroundMark x1="43203" y1="24128" x2="36710" y2="25800"/>
                        <a14:foregroundMark x1="43983" y1="14381" x2="42597" y2="14859"/>
                        <a14:foregroundMark x1="36797" y1="25896" x2="31602" y2="26995"/>
                        <a14:foregroundMark x1="36277" y1="25848" x2="33853" y2="26230"/>
                        <a14:foregroundMark x1="30823" y1="28094" x2="30130" y2="37936"/>
                        <a14:foregroundMark x1="57489" y1="14477" x2="58528" y2="15432"/>
                        <a14:foregroundMark x1="58701" y1="22121" x2="57229" y2="23364"/>
                        <a14:foregroundMark x1="57489" y1="23746" x2="51948" y2="23125"/>
                        <a14:foregroundMark x1="57316" y1="25275" x2="63030" y2="27616"/>
                        <a14:foregroundMark x1="58701" y1="25705" x2="62597" y2="26804"/>
                        <a14:foregroundMark x1="63550" y1="27616" x2="64156" y2="33493"/>
                        <a14:foregroundMark x1="62165" y1="26708" x2="63290" y2="27425"/>
                        <a14:foregroundMark x1="64502" y1="33875" x2="65022" y2="39035"/>
                        <a14:foregroundMark x1="30303" y1="39178" x2="28225" y2="42523"/>
                        <a14:foregroundMark x1="27619" y1="42809" x2="27446" y2="45676"/>
                        <a14:foregroundMark x1="27186" y1="46584" x2="25887" y2="50979"/>
                        <a14:foregroundMark x1="26147" y1="50979" x2="23117" y2="53225"/>
                        <a14:foregroundMark x1="65368" y1="40229" x2="68398" y2="45007"/>
                        <a14:foregroundMark x1="67879" y1="44912" x2="69610" y2="50741"/>
                        <a14:foregroundMark x1="66667" y1="41376" x2="67706" y2="43239"/>
                        <a14:foregroundMark x1="67965" y1="43526" x2="67965" y2="44625"/>
                        <a14:foregroundMark x1="66494" y1="40994" x2="66494" y2="40994"/>
                        <a14:foregroundMark x1="69870" y1="50979" x2="73853" y2="54419"/>
                        <a14:foregroundMark x1="73593" y1="54754" x2="71688" y2="54419"/>
                        <a14:foregroundMark x1="72121" y1="54372" x2="73506" y2="55232"/>
                        <a14:foregroundMark x1="71688" y1="54611" x2="70909" y2="57955"/>
                        <a14:foregroundMark x1="23117" y1="53464" x2="22078" y2="55327"/>
                        <a14:foregroundMark x1="22597" y1="55518" x2="23896" y2="55280"/>
                        <a14:foregroundMark x1="24762" y1="55136" x2="25455" y2="58433"/>
                        <a14:foregroundMark x1="33333" y1="59197" x2="36883" y2="67224"/>
                        <a14:foregroundMark x1="61818" y1="59771" x2="58615" y2="68944"/>
                        <a14:foregroundMark x1="37056" y1="68466" x2="36537" y2="79073"/>
                        <a14:foregroundMark x1="70909" y1="51553" x2="72381" y2="52747"/>
                        <a14:foregroundMark x1="58009" y1="69709" x2="58009" y2="72432"/>
                        <a14:foregroundMark x1="57922" y1="72719" x2="58701" y2="76732"/>
                        <a14:foregroundMark x1="58615" y1="76923" x2="59221" y2="81080"/>
                        <a14:foregroundMark x1="59048" y1="81653" x2="55498" y2="89154"/>
                        <a14:foregroundMark x1="49957" y1="81653" x2="50823" y2="89919"/>
                        <a14:foregroundMark x1="36450" y1="80363" x2="40519" y2="88820"/>
                        <a14:foregroundMark x1="36364" y1="80076" x2="35671" y2="80076"/>
                        <a14:foregroundMark x1="40606" y1="89059" x2="40433" y2="91734"/>
                        <a14:foregroundMark x1="40519" y1="91782" x2="35844" y2="94028"/>
                        <a14:foregroundMark x1="35671" y1="94553" x2="38009" y2="95987"/>
                        <a14:foregroundMark x1="37835" y1="96130" x2="42165" y2="95127"/>
                        <a14:foregroundMark x1="43030" y1="95127" x2="44416" y2="93789"/>
                        <a14:foregroundMark x1="45714" y1="93454" x2="45455" y2="92069"/>
                        <a14:foregroundMark x1="36017" y1="94935" x2="36970" y2="95796"/>
                        <a14:foregroundMark x1="41991" y1="95270" x2="39048" y2="95987"/>
                        <a14:foregroundMark x1="50303" y1="92403" x2="50216" y2="96034"/>
                        <a14:foregroundMark x1="50823" y1="96464" x2="52294" y2="98853"/>
                        <a14:foregroundMark x1="55498" y1="89489" x2="54978" y2="92212"/>
                        <a14:foregroundMark x1="54805" y1="92594" x2="57835" y2="96799"/>
                        <a14:foregroundMark x1="57576" y1="97181" x2="54459" y2="98853"/>
                        <a14:foregroundMark x1="54113" y1="98949" x2="52381" y2="98758"/>
                        <a14:foregroundMark x1="56883" y1="97707" x2="55671" y2="98567"/>
                        <a14:backgroundMark x1="17922" y1="48495" x2="17922" y2="48495"/>
                        <a14:backgroundMark x1="14805" y1="47587" x2="16883" y2="47587"/>
                        <a14:backgroundMark x1="18961" y1="48686" x2="15325" y2="48638"/>
                        <a14:backgroundMark x1="20693" y1="60201" x2="25714" y2="60296"/>
                        <a14:backgroundMark x1="17922" y1="58098" x2="17662" y2="58958"/>
                        <a14:backgroundMark x1="26320" y1="71285" x2="26494" y2="71667"/>
                        <a14:backgroundMark x1="23810" y1="75585" x2="23810" y2="75585"/>
                        <a14:backgroundMark x1="19913" y1="41233" x2="19913" y2="41233"/>
                        <a14:backgroundMark x1="74545" y1="21739" x2="74632" y2="21930"/>
                        <a14:backgroundMark x1="21991" y1="68084" x2="21991" y2="68084"/>
                        <a14:backgroundMark x1="74459" y1="59436" x2="74459" y2="59436"/>
                        <a14:backgroundMark x1="74719" y1="59580" x2="74719" y2="59580"/>
                        <a14:backgroundMark x1="74545" y1="61013" x2="74545" y2="61013"/>
                        <a14:backgroundMark x1="22251" y1="67893" x2="22251" y2="678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720" y="0"/>
            <a:ext cx="5046020" cy="9144000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4509120" y="7308304"/>
            <a:ext cx="172819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/>
              <a:t>Енергийните напитки може да породят </a:t>
            </a:r>
            <a:r>
              <a:rPr lang="ru-RU" sz="1100" dirty="0" err="1"/>
              <a:t>състояние</a:t>
            </a:r>
            <a:r>
              <a:rPr lang="ru-RU" sz="1100" dirty="0"/>
              <a:t>, в което да не ви </a:t>
            </a:r>
            <a:r>
              <a:rPr lang="ru-RU" sz="1100" dirty="0" err="1"/>
              <a:t>свърта</a:t>
            </a:r>
            <a:r>
              <a:rPr lang="ru-RU" sz="1100" dirty="0"/>
              <a:t> на </a:t>
            </a:r>
            <a:r>
              <a:rPr lang="ru-RU" sz="1100" dirty="0" err="1"/>
              <a:t>едно</a:t>
            </a:r>
            <a:r>
              <a:rPr lang="ru-RU" sz="1100" dirty="0"/>
              <a:t> </a:t>
            </a:r>
            <a:r>
              <a:rPr lang="ru-RU" sz="1100" dirty="0" err="1"/>
              <a:t>място</a:t>
            </a:r>
            <a:r>
              <a:rPr lang="ru-RU" sz="1100" dirty="0"/>
              <a:t> и </a:t>
            </a:r>
            <a:r>
              <a:rPr lang="ru-RU" sz="1100" dirty="0" smtClean="0"/>
              <a:t>да </a:t>
            </a:r>
            <a:r>
              <a:rPr lang="ru-RU" sz="1100" dirty="0"/>
              <a:t>ви </a:t>
            </a:r>
            <a:r>
              <a:rPr lang="ru-RU" sz="1100" dirty="0" err="1"/>
              <a:t>накарат</a:t>
            </a:r>
            <a:r>
              <a:rPr lang="ru-RU" sz="1100" dirty="0"/>
              <a:t> да се </a:t>
            </a:r>
            <a:r>
              <a:rPr lang="ru-RU" sz="1100" dirty="0" err="1"/>
              <a:t>чувствате</a:t>
            </a:r>
            <a:r>
              <a:rPr lang="ru-RU" sz="1100" dirty="0"/>
              <a:t> </a:t>
            </a:r>
            <a:r>
              <a:rPr lang="ru-RU" sz="1100" dirty="0" err="1"/>
              <a:t>нервни</a:t>
            </a:r>
            <a:r>
              <a:rPr lang="ru-RU" sz="1100" dirty="0"/>
              <a:t> и </a:t>
            </a:r>
            <a:r>
              <a:rPr lang="ru-RU" sz="1100" dirty="0" err="1"/>
              <a:t>треперещи</a:t>
            </a:r>
            <a:r>
              <a:rPr lang="ru-RU" sz="1100" dirty="0"/>
              <a:t>.</a:t>
            </a:r>
            <a:endParaRPr lang="bg-BG" sz="1100" dirty="0"/>
          </a:p>
        </p:txBody>
      </p:sp>
      <p:sp>
        <p:nvSpPr>
          <p:cNvPr id="4" name="Текстово поле 3"/>
          <p:cNvSpPr txBox="1"/>
          <p:nvPr/>
        </p:nvSpPr>
        <p:spPr>
          <a:xfrm>
            <a:off x="102208" y="1979712"/>
            <a:ext cx="19586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100" dirty="0" err="1"/>
              <a:t>Консумирането</a:t>
            </a:r>
            <a:r>
              <a:rPr lang="ru-RU" sz="1100" dirty="0"/>
              <a:t> на </a:t>
            </a:r>
            <a:r>
              <a:rPr lang="ru-RU" sz="1100" dirty="0" err="1"/>
              <a:t>големи</a:t>
            </a:r>
            <a:r>
              <a:rPr lang="ru-RU" sz="1100" dirty="0"/>
              <a:t> количества кофеин може да увеличи сърдечния пулс и </a:t>
            </a:r>
            <a:r>
              <a:rPr lang="ru-RU" sz="1100" dirty="0" err="1"/>
              <a:t>кръвното</a:t>
            </a:r>
            <a:r>
              <a:rPr lang="ru-RU" sz="1100" dirty="0"/>
              <a:t> налягане, а при хора със сърдечни проблеми може </a:t>
            </a:r>
            <a:r>
              <a:rPr lang="ru-RU" sz="1100" dirty="0" smtClean="0"/>
              <a:t>да ги </a:t>
            </a:r>
            <a:r>
              <a:rPr lang="ru-RU" sz="1100" dirty="0" err="1" smtClean="0"/>
              <a:t>влоши</a:t>
            </a:r>
            <a:r>
              <a:rPr lang="ru-RU" sz="1100" dirty="0" smtClean="0"/>
              <a:t>. </a:t>
            </a:r>
            <a:endParaRPr lang="bg-BG" sz="1100" dirty="0"/>
          </a:p>
        </p:txBody>
      </p:sp>
      <p:sp>
        <p:nvSpPr>
          <p:cNvPr id="5" name="Текстово поле 4"/>
          <p:cNvSpPr txBox="1"/>
          <p:nvPr/>
        </p:nvSpPr>
        <p:spPr>
          <a:xfrm>
            <a:off x="3573016" y="107504"/>
            <a:ext cx="345638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err="1"/>
              <a:t>Високите</a:t>
            </a:r>
            <a:r>
              <a:rPr lang="ru-RU" sz="1100" dirty="0"/>
              <a:t> нива на кофеин </a:t>
            </a:r>
            <a:r>
              <a:rPr lang="ru-RU" sz="1100" dirty="0" err="1"/>
              <a:t>може</a:t>
            </a:r>
            <a:r>
              <a:rPr lang="ru-RU" sz="1100" dirty="0"/>
              <a:t> да причинят </a:t>
            </a:r>
            <a:r>
              <a:rPr lang="ru-RU" sz="1100" dirty="0" err="1"/>
              <a:t>главоболие</a:t>
            </a:r>
            <a:r>
              <a:rPr lang="ru-RU" sz="1100" dirty="0"/>
              <a:t> и мигрени.</a:t>
            </a:r>
          </a:p>
          <a:p>
            <a:r>
              <a:rPr lang="ru-RU" sz="1100" dirty="0" err="1"/>
              <a:t>Главоболие</a:t>
            </a:r>
            <a:r>
              <a:rPr lang="ru-RU" sz="1100" dirty="0"/>
              <a:t> се </a:t>
            </a:r>
            <a:r>
              <a:rPr lang="ru-RU" sz="1100" dirty="0" err="1"/>
              <a:t>поражда</a:t>
            </a:r>
            <a:r>
              <a:rPr lang="ru-RU" sz="1100" dirty="0"/>
              <a:t> и като признак на абстиненция, когато </a:t>
            </a:r>
            <a:r>
              <a:rPr lang="ru-RU" sz="1100" dirty="0" err="1"/>
              <a:t>зависими</a:t>
            </a:r>
            <a:r>
              <a:rPr lang="ru-RU" sz="1100" dirty="0"/>
              <a:t> към кофеина </a:t>
            </a:r>
            <a:r>
              <a:rPr lang="ru-RU" sz="1100" dirty="0" err="1"/>
              <a:t>спрат</a:t>
            </a:r>
            <a:r>
              <a:rPr lang="ru-RU" sz="1100" dirty="0"/>
              <a:t> да </a:t>
            </a:r>
            <a:r>
              <a:rPr lang="ru-RU" sz="1100" dirty="0" smtClean="0"/>
              <a:t>го </a:t>
            </a:r>
            <a:r>
              <a:rPr lang="ru-RU" sz="1100" dirty="0" err="1" smtClean="0"/>
              <a:t>употребяват</a:t>
            </a:r>
            <a:r>
              <a:rPr lang="ru-RU" sz="1100" dirty="0" smtClean="0"/>
              <a:t>. </a:t>
            </a:r>
            <a:endParaRPr lang="ru-RU" sz="1100" dirty="0"/>
          </a:p>
        </p:txBody>
      </p:sp>
      <p:sp>
        <p:nvSpPr>
          <p:cNvPr id="6" name="Текстово поле 5"/>
          <p:cNvSpPr txBox="1"/>
          <p:nvPr/>
        </p:nvSpPr>
        <p:spPr>
          <a:xfrm>
            <a:off x="15776" y="3968060"/>
            <a:ext cx="19586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100" dirty="0" err="1"/>
              <a:t>Кофеинът</a:t>
            </a:r>
            <a:r>
              <a:rPr lang="ru-RU" sz="1100" dirty="0"/>
              <a:t> може да ви </a:t>
            </a:r>
            <a:r>
              <a:rPr lang="ru-RU" sz="1100" dirty="0" err="1"/>
              <a:t>помогне</a:t>
            </a:r>
            <a:r>
              <a:rPr lang="ru-RU" sz="1100" dirty="0"/>
              <a:t> да ходите по голяма нужда в </a:t>
            </a:r>
            <a:r>
              <a:rPr lang="ru-RU" sz="1100" dirty="0" err="1"/>
              <a:t>тоалетната</a:t>
            </a:r>
            <a:r>
              <a:rPr lang="ru-RU" sz="1100" dirty="0"/>
              <a:t>, но твърде много </a:t>
            </a:r>
            <a:r>
              <a:rPr lang="ru-RU" sz="1100" dirty="0" smtClean="0"/>
              <a:t>кофеин, </a:t>
            </a:r>
            <a:r>
              <a:rPr lang="ru-RU" sz="1100" dirty="0"/>
              <a:t>може да причини </a:t>
            </a:r>
            <a:r>
              <a:rPr lang="ru-RU" sz="1100" dirty="0" err="1"/>
              <a:t>противоположни</a:t>
            </a:r>
            <a:r>
              <a:rPr lang="ru-RU" sz="1100" dirty="0"/>
              <a:t> влияния като </a:t>
            </a:r>
            <a:r>
              <a:rPr lang="ru-RU" sz="1100" dirty="0" err="1"/>
              <a:t>диария</a:t>
            </a:r>
            <a:r>
              <a:rPr lang="ru-RU" sz="1100" dirty="0"/>
              <a:t>.</a:t>
            </a:r>
            <a:endParaRPr lang="bg-BG" sz="1100" dirty="0"/>
          </a:p>
        </p:txBody>
      </p:sp>
      <p:sp>
        <p:nvSpPr>
          <p:cNvPr id="7" name="Текстово поле 6"/>
          <p:cNvSpPr txBox="1"/>
          <p:nvPr/>
        </p:nvSpPr>
        <p:spPr>
          <a:xfrm>
            <a:off x="3789040" y="1043608"/>
            <a:ext cx="331236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err="1"/>
              <a:t>Твърде</a:t>
            </a:r>
            <a:r>
              <a:rPr lang="ru-RU" sz="1100" dirty="0"/>
              <a:t> много кофеин </a:t>
            </a:r>
            <a:r>
              <a:rPr lang="ru-RU" sz="1100" dirty="0" err="1"/>
              <a:t>може</a:t>
            </a:r>
            <a:r>
              <a:rPr lang="ru-RU" sz="1100" dirty="0"/>
              <a:t> да </a:t>
            </a:r>
            <a:r>
              <a:rPr lang="ru-RU" sz="1100" dirty="0" err="1"/>
              <a:t>увеличи</a:t>
            </a:r>
            <a:r>
              <a:rPr lang="ru-RU" sz="1100" dirty="0"/>
              <a:t> </a:t>
            </a:r>
            <a:r>
              <a:rPr lang="ru-RU" sz="1100" dirty="0" err="1"/>
              <a:t>стреса</a:t>
            </a:r>
            <a:r>
              <a:rPr lang="ru-RU" sz="1100" dirty="0"/>
              <a:t> и </a:t>
            </a:r>
            <a:r>
              <a:rPr lang="ru-RU" sz="1100" dirty="0" err="1"/>
              <a:t>безпокойството</a:t>
            </a:r>
            <a:r>
              <a:rPr lang="ru-RU" sz="1100" dirty="0"/>
              <a:t>, </a:t>
            </a:r>
            <a:r>
              <a:rPr lang="ru-RU" sz="1100" dirty="0" err="1"/>
              <a:t>което</a:t>
            </a:r>
            <a:r>
              <a:rPr lang="ru-RU" sz="1100" dirty="0"/>
              <a:t> на свой </a:t>
            </a:r>
            <a:r>
              <a:rPr lang="ru-RU" sz="1100" dirty="0" err="1"/>
              <a:t>ред</a:t>
            </a:r>
            <a:r>
              <a:rPr lang="ru-RU" sz="1100" dirty="0"/>
              <a:t> </a:t>
            </a:r>
            <a:r>
              <a:rPr lang="ru-RU" sz="1100" dirty="0" err="1"/>
              <a:t>ви</a:t>
            </a:r>
            <a:r>
              <a:rPr lang="ru-RU" sz="1100" dirty="0"/>
              <a:t> </a:t>
            </a:r>
            <a:r>
              <a:rPr lang="ru-RU" sz="1100" dirty="0" err="1"/>
              <a:t>прави</a:t>
            </a:r>
            <a:r>
              <a:rPr lang="ru-RU" sz="1100" dirty="0"/>
              <a:t> </a:t>
            </a:r>
            <a:r>
              <a:rPr lang="ru-RU" sz="1100" dirty="0" err="1"/>
              <a:t>по-раздразнителни</a:t>
            </a:r>
            <a:r>
              <a:rPr lang="ru-RU" sz="1100" dirty="0"/>
              <a:t>. </a:t>
            </a:r>
            <a:r>
              <a:rPr lang="ru-RU" sz="1100" dirty="0" err="1"/>
              <a:t>Раздразнителност</a:t>
            </a:r>
            <a:r>
              <a:rPr lang="ru-RU" sz="1100" dirty="0"/>
              <a:t> </a:t>
            </a:r>
            <a:r>
              <a:rPr lang="ru-RU" sz="1100" dirty="0" err="1"/>
              <a:t>може</a:t>
            </a:r>
            <a:r>
              <a:rPr lang="ru-RU" sz="1100" dirty="0"/>
              <a:t> да се </a:t>
            </a:r>
            <a:r>
              <a:rPr lang="ru-RU" sz="1100" dirty="0" err="1"/>
              <a:t>изпита</a:t>
            </a:r>
            <a:r>
              <a:rPr lang="ru-RU" sz="1100" dirty="0"/>
              <a:t> и </a:t>
            </a:r>
            <a:r>
              <a:rPr lang="ru-RU" sz="1100" dirty="0" err="1"/>
              <a:t>като</a:t>
            </a:r>
            <a:r>
              <a:rPr lang="ru-RU" sz="1100" dirty="0"/>
              <a:t> признак на абстиненция, </a:t>
            </a:r>
            <a:r>
              <a:rPr lang="ru-RU" sz="1100" dirty="0" err="1"/>
              <a:t>когато</a:t>
            </a:r>
            <a:r>
              <a:rPr lang="ru-RU" sz="1100" dirty="0"/>
              <a:t> е </a:t>
            </a:r>
            <a:r>
              <a:rPr lang="ru-RU" sz="1100" dirty="0" err="1"/>
              <a:t>налице</a:t>
            </a:r>
            <a:r>
              <a:rPr lang="ru-RU" sz="1100" dirty="0"/>
              <a:t> </a:t>
            </a:r>
            <a:r>
              <a:rPr lang="ru-RU" sz="1100" dirty="0" err="1"/>
              <a:t>физическа</a:t>
            </a:r>
            <a:r>
              <a:rPr lang="ru-RU" sz="1100" dirty="0"/>
              <a:t> </a:t>
            </a:r>
            <a:r>
              <a:rPr lang="ru-RU" sz="1100" dirty="0" err="1"/>
              <a:t>зависимост</a:t>
            </a:r>
            <a:r>
              <a:rPr lang="ru-RU" sz="1100" dirty="0"/>
              <a:t> </a:t>
            </a:r>
            <a:r>
              <a:rPr lang="ru-RU" sz="1100" dirty="0" err="1"/>
              <a:t>към</a:t>
            </a:r>
            <a:r>
              <a:rPr lang="ru-RU" sz="1100" dirty="0"/>
              <a:t> кофеина.</a:t>
            </a:r>
            <a:endParaRPr lang="bg-BG" sz="1100" dirty="0"/>
          </a:p>
        </p:txBody>
      </p:sp>
      <p:sp>
        <p:nvSpPr>
          <p:cNvPr id="8" name="Текстово поле 7"/>
          <p:cNvSpPr txBox="1"/>
          <p:nvPr/>
        </p:nvSpPr>
        <p:spPr>
          <a:xfrm>
            <a:off x="4506168" y="4530494"/>
            <a:ext cx="21602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err="1"/>
              <a:t>Кофеинът</a:t>
            </a:r>
            <a:r>
              <a:rPr lang="ru-RU" sz="1100" dirty="0"/>
              <a:t> </a:t>
            </a:r>
            <a:r>
              <a:rPr lang="ru-RU" sz="1100" dirty="0" err="1"/>
              <a:t>пречи</a:t>
            </a:r>
            <a:r>
              <a:rPr lang="ru-RU" sz="1100" dirty="0"/>
              <a:t> на </a:t>
            </a:r>
            <a:r>
              <a:rPr lang="ru-RU" sz="1100" dirty="0" err="1"/>
              <a:t>усвояването</a:t>
            </a:r>
            <a:r>
              <a:rPr lang="ru-RU" sz="1100" dirty="0"/>
              <a:t> на </a:t>
            </a:r>
            <a:r>
              <a:rPr lang="ru-RU" sz="1100" dirty="0" err="1"/>
              <a:t>калция</a:t>
            </a:r>
            <a:r>
              <a:rPr lang="ru-RU" sz="1100" dirty="0"/>
              <a:t> в костите и </a:t>
            </a:r>
            <a:r>
              <a:rPr lang="ru-RU" sz="1100" dirty="0" err="1"/>
              <a:t>увеличава</a:t>
            </a:r>
            <a:r>
              <a:rPr lang="ru-RU" sz="1100" dirty="0"/>
              <a:t> </a:t>
            </a:r>
            <a:r>
              <a:rPr lang="ru-RU" sz="1100" dirty="0" err="1"/>
              <a:t>опасността</a:t>
            </a:r>
            <a:r>
              <a:rPr lang="ru-RU" sz="1100" dirty="0"/>
              <a:t> за вас от остеопороза. С </a:t>
            </a:r>
            <a:r>
              <a:rPr lang="ru-RU" sz="1100" dirty="0" err="1"/>
              <a:t>остаряването</a:t>
            </a:r>
            <a:r>
              <a:rPr lang="ru-RU" sz="1100" dirty="0"/>
              <a:t> костите </a:t>
            </a:r>
            <a:r>
              <a:rPr lang="ru-RU" sz="1100" dirty="0" err="1"/>
              <a:t>ви</a:t>
            </a:r>
            <a:r>
              <a:rPr lang="ru-RU" sz="1100" dirty="0"/>
              <a:t> </a:t>
            </a:r>
            <a:r>
              <a:rPr lang="ru-RU" sz="1100" dirty="0" err="1"/>
              <a:t>може</a:t>
            </a:r>
            <a:r>
              <a:rPr lang="ru-RU" sz="1100" dirty="0"/>
              <a:t> да </a:t>
            </a:r>
            <a:r>
              <a:rPr lang="ru-RU" sz="1100" dirty="0" err="1"/>
              <a:t>станат</a:t>
            </a:r>
            <a:r>
              <a:rPr lang="ru-RU" sz="1100" dirty="0"/>
              <a:t> </a:t>
            </a:r>
            <a:r>
              <a:rPr lang="ru-RU" sz="1100" dirty="0" err="1"/>
              <a:t>лесно</a:t>
            </a:r>
            <a:r>
              <a:rPr lang="ru-RU" sz="1100" dirty="0"/>
              <a:t> </a:t>
            </a:r>
            <a:r>
              <a:rPr lang="ru-RU" sz="1100" dirty="0" err="1"/>
              <a:t>чупливи</a:t>
            </a:r>
            <a:r>
              <a:rPr lang="ru-RU" sz="1100" dirty="0"/>
              <a:t>.</a:t>
            </a:r>
            <a:endParaRPr lang="bg-BG" sz="1100" dirty="0"/>
          </a:p>
        </p:txBody>
      </p:sp>
      <p:sp>
        <p:nvSpPr>
          <p:cNvPr id="9" name="Текстово поле 8"/>
          <p:cNvSpPr txBox="1"/>
          <p:nvPr/>
        </p:nvSpPr>
        <p:spPr>
          <a:xfrm>
            <a:off x="4581128" y="2771800"/>
            <a:ext cx="21328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err="1"/>
              <a:t>Киселинността</a:t>
            </a:r>
            <a:r>
              <a:rPr lang="ru-RU" sz="1100" dirty="0"/>
              <a:t> на определени </a:t>
            </a:r>
            <a:r>
              <a:rPr lang="ru-RU" sz="1100" dirty="0" err="1"/>
              <a:t>кофеинови</a:t>
            </a:r>
            <a:r>
              <a:rPr lang="ru-RU" sz="1100" dirty="0"/>
              <a:t> продукти като кафе и </a:t>
            </a:r>
            <a:r>
              <a:rPr lang="ru-RU" sz="1100" dirty="0" err="1"/>
              <a:t>газирани</a:t>
            </a:r>
            <a:r>
              <a:rPr lang="ru-RU" sz="1100" dirty="0"/>
              <a:t> </a:t>
            </a:r>
            <a:r>
              <a:rPr lang="ru-RU" sz="1100" dirty="0" smtClean="0"/>
              <a:t>напитки, може </a:t>
            </a:r>
            <a:r>
              <a:rPr lang="ru-RU" sz="1100" dirty="0"/>
              <a:t>да причини </a:t>
            </a:r>
            <a:r>
              <a:rPr lang="ru-RU" sz="1100" dirty="0" err="1"/>
              <a:t>стомашни</a:t>
            </a:r>
            <a:r>
              <a:rPr lang="ru-RU" sz="1100" dirty="0"/>
              <a:t> </a:t>
            </a:r>
            <a:r>
              <a:rPr lang="ru-RU" sz="1100" dirty="0" err="1" smtClean="0"/>
              <a:t>киселини</a:t>
            </a:r>
            <a:r>
              <a:rPr lang="ru-RU" sz="1100" dirty="0" smtClean="0"/>
              <a:t>.</a:t>
            </a:r>
            <a:endParaRPr lang="bg-BG" sz="1100" dirty="0"/>
          </a:p>
        </p:txBody>
      </p:sp>
      <p:sp>
        <p:nvSpPr>
          <p:cNvPr id="10" name="Текстово поле 9"/>
          <p:cNvSpPr txBox="1"/>
          <p:nvPr/>
        </p:nvSpPr>
        <p:spPr>
          <a:xfrm>
            <a:off x="4586436" y="3583339"/>
            <a:ext cx="18692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err="1"/>
              <a:t>Приемът</a:t>
            </a:r>
            <a:r>
              <a:rPr lang="ru-RU" sz="1100" dirty="0"/>
              <a:t> на </a:t>
            </a:r>
            <a:r>
              <a:rPr lang="ru-RU" sz="1100" dirty="0" err="1"/>
              <a:t>големи</a:t>
            </a:r>
            <a:r>
              <a:rPr lang="ru-RU" sz="1100" dirty="0"/>
              <a:t> количества кофеин </a:t>
            </a:r>
            <a:r>
              <a:rPr lang="ru-RU" sz="1100" dirty="0" err="1"/>
              <a:t>поражда</a:t>
            </a:r>
            <a:r>
              <a:rPr lang="ru-RU" sz="1100" dirty="0"/>
              <a:t> </a:t>
            </a:r>
            <a:r>
              <a:rPr lang="ru-RU" sz="1100" dirty="0" err="1"/>
              <a:t>гадене</a:t>
            </a:r>
            <a:r>
              <a:rPr lang="ru-RU" sz="1100" dirty="0"/>
              <a:t> и </a:t>
            </a:r>
            <a:r>
              <a:rPr lang="ru-RU" sz="1100" dirty="0" err="1" smtClean="0"/>
              <a:t>повръщане</a:t>
            </a:r>
            <a:r>
              <a:rPr lang="ru-RU" sz="1100" dirty="0" smtClean="0"/>
              <a:t>.</a:t>
            </a:r>
            <a:endParaRPr lang="bg-BG" sz="1100" dirty="0"/>
          </a:p>
        </p:txBody>
      </p:sp>
      <p:sp>
        <p:nvSpPr>
          <p:cNvPr id="11" name="Текстово поле 10"/>
          <p:cNvSpPr txBox="1"/>
          <p:nvPr/>
        </p:nvSpPr>
        <p:spPr>
          <a:xfrm>
            <a:off x="-110182" y="79628"/>
            <a:ext cx="287551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100" dirty="0" err="1"/>
              <a:t>Тийнейджърите</a:t>
            </a:r>
            <a:r>
              <a:rPr lang="ru-RU" sz="1100" dirty="0"/>
              <a:t>, </a:t>
            </a:r>
            <a:r>
              <a:rPr lang="ru-RU" sz="1100" dirty="0" err="1"/>
              <a:t>които</a:t>
            </a:r>
            <a:r>
              <a:rPr lang="ru-RU" sz="1100" dirty="0"/>
              <a:t> </a:t>
            </a:r>
            <a:r>
              <a:rPr lang="ru-RU" sz="1100" dirty="0" err="1"/>
              <a:t>консумират</a:t>
            </a:r>
            <a:r>
              <a:rPr lang="ru-RU" sz="1100" dirty="0"/>
              <a:t> кофеин </a:t>
            </a:r>
            <a:r>
              <a:rPr lang="ru-RU" sz="1100" dirty="0" err="1" smtClean="0"/>
              <a:t>получават</a:t>
            </a:r>
            <a:r>
              <a:rPr lang="ru-RU" sz="1100" dirty="0" smtClean="0"/>
              <a:t> </a:t>
            </a:r>
            <a:r>
              <a:rPr lang="ru-RU" sz="1100" dirty="0" err="1"/>
              <a:t>по-малко</a:t>
            </a:r>
            <a:r>
              <a:rPr lang="ru-RU" sz="1100" dirty="0"/>
              <a:t> </a:t>
            </a:r>
            <a:r>
              <a:rPr lang="ru-RU" sz="1100" dirty="0" err="1"/>
              <a:t>сън</a:t>
            </a:r>
            <a:r>
              <a:rPr lang="ru-RU" sz="1100" dirty="0"/>
              <a:t> </a:t>
            </a:r>
            <a:r>
              <a:rPr lang="ru-RU" sz="1100" dirty="0" err="1"/>
              <a:t>през</a:t>
            </a:r>
            <a:r>
              <a:rPr lang="ru-RU" sz="1100" dirty="0"/>
              <a:t> </a:t>
            </a:r>
            <a:r>
              <a:rPr lang="ru-RU" sz="1100" dirty="0" err="1" smtClean="0"/>
              <a:t>ноща</a:t>
            </a:r>
            <a:r>
              <a:rPr lang="ru-RU" sz="1100" dirty="0"/>
              <a:t>. </a:t>
            </a:r>
            <a:r>
              <a:rPr lang="ru-RU" sz="1100" dirty="0" err="1"/>
              <a:t>Това</a:t>
            </a:r>
            <a:r>
              <a:rPr lang="ru-RU" sz="1100" dirty="0"/>
              <a:t> </a:t>
            </a:r>
            <a:r>
              <a:rPr lang="ru-RU" sz="1100" dirty="0" err="1"/>
              <a:t>оказва</a:t>
            </a:r>
            <a:r>
              <a:rPr lang="ru-RU" sz="1100" dirty="0"/>
              <a:t> </a:t>
            </a:r>
            <a:r>
              <a:rPr lang="ru-RU" sz="1100" dirty="0" err="1"/>
              <a:t>нежелателно</a:t>
            </a:r>
            <a:r>
              <a:rPr lang="ru-RU" sz="1100" dirty="0"/>
              <a:t> </a:t>
            </a:r>
            <a:r>
              <a:rPr lang="ru-RU" sz="1100" dirty="0" err="1"/>
              <a:t>въздействие</a:t>
            </a:r>
            <a:r>
              <a:rPr lang="ru-RU" sz="1100" dirty="0"/>
              <a:t> </a:t>
            </a:r>
            <a:r>
              <a:rPr lang="ru-RU" sz="1100" dirty="0" err="1"/>
              <a:t>върху</a:t>
            </a:r>
            <a:r>
              <a:rPr lang="ru-RU" sz="1100" dirty="0"/>
              <a:t> </a:t>
            </a:r>
            <a:r>
              <a:rPr lang="ru-RU" sz="1100" dirty="0" err="1"/>
              <a:t>тяхната</a:t>
            </a:r>
            <a:r>
              <a:rPr lang="ru-RU" sz="1100" dirty="0"/>
              <a:t> концентрация и </a:t>
            </a:r>
            <a:r>
              <a:rPr lang="ru-RU" sz="1100" dirty="0" err="1"/>
              <a:t>умствено</a:t>
            </a:r>
            <a:r>
              <a:rPr lang="ru-RU" sz="1100" dirty="0"/>
              <a:t> </a:t>
            </a:r>
            <a:r>
              <a:rPr lang="ru-RU" sz="1100" dirty="0" err="1" smtClean="0"/>
              <a:t>представяне</a:t>
            </a:r>
            <a:r>
              <a:rPr lang="ru-RU" sz="1100" dirty="0"/>
              <a:t>.</a:t>
            </a:r>
            <a:endParaRPr lang="bg-BG" sz="1100" dirty="0"/>
          </a:p>
        </p:txBody>
      </p:sp>
      <p:sp>
        <p:nvSpPr>
          <p:cNvPr id="12" name="Текстово поле 11"/>
          <p:cNvSpPr txBox="1"/>
          <p:nvPr/>
        </p:nvSpPr>
        <p:spPr>
          <a:xfrm>
            <a:off x="-27384" y="6081553"/>
            <a:ext cx="2304256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100" dirty="0" smtClean="0"/>
              <a:t>Употребата на повече от 200 мг кофеин на </a:t>
            </a:r>
            <a:r>
              <a:rPr lang="ru-RU" sz="1100" dirty="0" err="1" smtClean="0"/>
              <a:t>ден</a:t>
            </a:r>
            <a:r>
              <a:rPr lang="ru-RU" sz="1100" dirty="0" smtClean="0"/>
              <a:t> по време на </a:t>
            </a:r>
            <a:r>
              <a:rPr lang="ru-RU" sz="1100" dirty="0" err="1" smtClean="0"/>
              <a:t>бременност</a:t>
            </a:r>
            <a:r>
              <a:rPr lang="ru-RU" sz="1100" dirty="0" smtClean="0"/>
              <a:t>, </a:t>
            </a:r>
            <a:r>
              <a:rPr lang="ru-RU" sz="1100" dirty="0" smtClean="0"/>
              <a:t>може да увеличи опасността от </a:t>
            </a:r>
            <a:r>
              <a:rPr lang="ru-RU" sz="1100" dirty="0" err="1" smtClean="0"/>
              <a:t>раждането</a:t>
            </a:r>
            <a:r>
              <a:rPr lang="ru-RU" sz="1100" dirty="0" smtClean="0"/>
              <a:t> на </a:t>
            </a:r>
            <a:r>
              <a:rPr lang="ru-RU" sz="1100" dirty="0" err="1" smtClean="0"/>
              <a:t>деца</a:t>
            </a:r>
            <a:r>
              <a:rPr lang="ru-RU" sz="1100" dirty="0" smtClean="0"/>
              <a:t> с </a:t>
            </a:r>
            <a:r>
              <a:rPr lang="ru-RU" sz="1100" dirty="0" err="1" smtClean="0"/>
              <a:t>тегло</a:t>
            </a:r>
            <a:r>
              <a:rPr lang="ru-RU" sz="1100" dirty="0" smtClean="0"/>
              <a:t> под </a:t>
            </a:r>
            <a:r>
              <a:rPr lang="ru-RU" sz="1100" dirty="0" err="1" smtClean="0"/>
              <a:t>нормата</a:t>
            </a:r>
            <a:r>
              <a:rPr lang="ru-RU" sz="1100" dirty="0" smtClean="0"/>
              <a:t>.</a:t>
            </a:r>
            <a:endParaRPr lang="bg-BG" sz="1100" dirty="0"/>
          </a:p>
        </p:txBody>
      </p:sp>
      <p:sp>
        <p:nvSpPr>
          <p:cNvPr id="13" name="Текстово поле 12"/>
          <p:cNvSpPr txBox="1"/>
          <p:nvPr/>
        </p:nvSpPr>
        <p:spPr>
          <a:xfrm>
            <a:off x="15776" y="5076056"/>
            <a:ext cx="25347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100" dirty="0"/>
              <a:t>Някои жени, които консумират твърде много </a:t>
            </a:r>
            <a:r>
              <a:rPr lang="ru-RU" sz="1100" dirty="0" smtClean="0"/>
              <a:t>кофеин, </a:t>
            </a:r>
            <a:r>
              <a:rPr lang="ru-RU" sz="1100" dirty="0"/>
              <a:t>може да </a:t>
            </a:r>
            <a:r>
              <a:rPr lang="ru-RU" sz="1100" dirty="0" err="1"/>
              <a:t>изпитат</a:t>
            </a:r>
            <a:r>
              <a:rPr lang="ru-RU" sz="1100" dirty="0"/>
              <a:t> трудности да </a:t>
            </a:r>
            <a:r>
              <a:rPr lang="ru-RU" sz="1100" dirty="0" err="1"/>
              <a:t>забременеят</a:t>
            </a:r>
            <a:r>
              <a:rPr lang="ru-RU" sz="1100" dirty="0"/>
              <a:t>. </a:t>
            </a:r>
            <a:r>
              <a:rPr lang="ru-RU" sz="1100" dirty="0" err="1"/>
              <a:t>Ако</a:t>
            </a:r>
            <a:r>
              <a:rPr lang="ru-RU" sz="1100" dirty="0"/>
              <a:t> се </a:t>
            </a:r>
            <a:r>
              <a:rPr lang="ru-RU" sz="1100" dirty="0" err="1"/>
              <a:t>опитвате</a:t>
            </a:r>
            <a:r>
              <a:rPr lang="ru-RU" sz="1100" dirty="0"/>
              <a:t> да </a:t>
            </a:r>
            <a:r>
              <a:rPr lang="ru-RU" sz="1100" dirty="0" err="1" smtClean="0"/>
              <a:t>забременеете</a:t>
            </a:r>
            <a:r>
              <a:rPr lang="ru-RU" sz="1100" dirty="0" smtClean="0"/>
              <a:t>, </a:t>
            </a:r>
            <a:r>
              <a:rPr lang="ru-RU" sz="1100" dirty="0" err="1"/>
              <a:t>най</a:t>
            </a:r>
            <a:r>
              <a:rPr lang="ru-RU" sz="1100" dirty="0"/>
              <a:t>-добре </a:t>
            </a:r>
            <a:r>
              <a:rPr lang="ru-RU" sz="1100" dirty="0" smtClean="0"/>
              <a:t> </a:t>
            </a:r>
            <a:r>
              <a:rPr lang="ru-RU" sz="1100" dirty="0"/>
              <a:t>да не </a:t>
            </a:r>
            <a:r>
              <a:rPr lang="ru-RU" sz="1100" dirty="0" err="1"/>
              <a:t>консумирате</a:t>
            </a:r>
            <a:r>
              <a:rPr lang="ru-RU" sz="1100" dirty="0"/>
              <a:t> повече от 300 мг на </a:t>
            </a:r>
            <a:r>
              <a:rPr lang="ru-RU" sz="1100" dirty="0" err="1" smtClean="0"/>
              <a:t>ден</a:t>
            </a:r>
            <a:r>
              <a:rPr lang="ru-RU" sz="1100" dirty="0" smtClean="0"/>
              <a:t>.</a:t>
            </a:r>
            <a:endParaRPr lang="bg-BG" sz="1100" dirty="0"/>
          </a:p>
        </p:txBody>
      </p:sp>
      <p:sp>
        <p:nvSpPr>
          <p:cNvPr id="14" name="Текстово поле 13"/>
          <p:cNvSpPr txBox="1"/>
          <p:nvPr/>
        </p:nvSpPr>
        <p:spPr>
          <a:xfrm>
            <a:off x="102208" y="3325217"/>
            <a:ext cx="187220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100" dirty="0" err="1"/>
              <a:t>Мускулните</a:t>
            </a:r>
            <a:r>
              <a:rPr lang="ru-RU" sz="1100" dirty="0"/>
              <a:t> болки може да са </a:t>
            </a:r>
            <a:r>
              <a:rPr lang="ru-RU" sz="1100" dirty="0" err="1"/>
              <a:t>белег</a:t>
            </a:r>
            <a:r>
              <a:rPr lang="ru-RU" sz="1100" dirty="0"/>
              <a:t> за </a:t>
            </a:r>
            <a:r>
              <a:rPr lang="ru-RU" sz="1100" dirty="0" err="1"/>
              <a:t>кофеинова</a:t>
            </a:r>
            <a:r>
              <a:rPr lang="ru-RU" sz="1100" dirty="0"/>
              <a:t> </a:t>
            </a:r>
            <a:r>
              <a:rPr lang="ru-RU" sz="1100" dirty="0" smtClean="0"/>
              <a:t>абстиненция.</a:t>
            </a:r>
            <a:endParaRPr lang="bg-BG" sz="1100" dirty="0"/>
          </a:p>
        </p:txBody>
      </p:sp>
      <p:sp>
        <p:nvSpPr>
          <p:cNvPr id="15" name="Текстово поле 14"/>
          <p:cNvSpPr txBox="1"/>
          <p:nvPr/>
        </p:nvSpPr>
        <p:spPr>
          <a:xfrm>
            <a:off x="-44464" y="998420"/>
            <a:ext cx="280831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sz="1100" dirty="0">
                <a:ea typeface="Calibri"/>
                <a:cs typeface="Times New Roman"/>
              </a:rPr>
              <a:t>Хората, които консумират повече от 6-8 чаши средно силно </a:t>
            </a:r>
            <a:r>
              <a:rPr lang="bg-BG" sz="1100" dirty="0" smtClean="0">
                <a:ea typeface="Calibri"/>
                <a:cs typeface="Times New Roman"/>
              </a:rPr>
              <a:t>кафе, </a:t>
            </a:r>
            <a:r>
              <a:rPr lang="bg-BG" sz="1100" dirty="0">
                <a:ea typeface="Calibri"/>
                <a:cs typeface="Times New Roman"/>
              </a:rPr>
              <a:t>обикновено стават физически зависими към действието на кофеина. Психологическата зависимост към кофеина е основана на навика.</a:t>
            </a:r>
          </a:p>
        </p:txBody>
      </p:sp>
      <p:sp>
        <p:nvSpPr>
          <p:cNvPr id="16" name="Текстово поле 15"/>
          <p:cNvSpPr txBox="1"/>
          <p:nvPr/>
        </p:nvSpPr>
        <p:spPr>
          <a:xfrm>
            <a:off x="3431730" y="-36512"/>
            <a:ext cx="35976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err="1"/>
              <a:t>Твърде</a:t>
            </a:r>
            <a:r>
              <a:rPr lang="ru-RU" sz="1100" dirty="0"/>
              <a:t> много кофеин </a:t>
            </a:r>
            <a:r>
              <a:rPr lang="ru-RU" sz="1100" dirty="0" err="1"/>
              <a:t>може</a:t>
            </a:r>
            <a:r>
              <a:rPr lang="ru-RU" sz="1100" dirty="0"/>
              <a:t> да </a:t>
            </a:r>
            <a:r>
              <a:rPr lang="ru-RU" sz="1100" dirty="0" err="1" smtClean="0"/>
              <a:t>доведе</a:t>
            </a:r>
            <a:r>
              <a:rPr lang="ru-RU" sz="1100" dirty="0" smtClean="0"/>
              <a:t> </a:t>
            </a:r>
            <a:r>
              <a:rPr lang="ru-RU" sz="1100" dirty="0"/>
              <a:t>до </a:t>
            </a:r>
            <a:r>
              <a:rPr lang="ru-RU" sz="1100" dirty="0" err="1"/>
              <a:t>объркване</a:t>
            </a:r>
            <a:r>
              <a:rPr lang="ru-RU" sz="1100" dirty="0"/>
              <a:t>.</a:t>
            </a:r>
            <a:endParaRPr lang="bg-BG" sz="1100" dirty="0"/>
          </a:p>
        </p:txBody>
      </p:sp>
      <p:sp>
        <p:nvSpPr>
          <p:cNvPr id="17" name="Текстово поле 16"/>
          <p:cNvSpPr txBox="1"/>
          <p:nvPr/>
        </p:nvSpPr>
        <p:spPr>
          <a:xfrm>
            <a:off x="4221088" y="2002979"/>
            <a:ext cx="2636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err="1" smtClean="0"/>
              <a:t>Твърде</a:t>
            </a:r>
            <a:r>
              <a:rPr lang="ru-RU" sz="1100" dirty="0" smtClean="0"/>
              <a:t> много </a:t>
            </a:r>
            <a:r>
              <a:rPr lang="ru-RU" sz="1100" dirty="0" err="1" smtClean="0"/>
              <a:t>захар</a:t>
            </a:r>
            <a:r>
              <a:rPr lang="ru-RU" sz="1100" dirty="0" smtClean="0"/>
              <a:t>.</a:t>
            </a:r>
          </a:p>
          <a:p>
            <a:r>
              <a:rPr lang="ru-RU" sz="1100" dirty="0" err="1" smtClean="0"/>
              <a:t>Енергийна</a:t>
            </a:r>
            <a:r>
              <a:rPr lang="ru-RU" sz="1100" dirty="0" smtClean="0"/>
              <a:t> </a:t>
            </a:r>
            <a:r>
              <a:rPr lang="ru-RU" sz="1100" dirty="0"/>
              <a:t>напитка </a:t>
            </a:r>
            <a:r>
              <a:rPr lang="ru-RU" sz="1100" dirty="0" err="1"/>
              <a:t>може</a:t>
            </a:r>
            <a:r>
              <a:rPr lang="ru-RU" sz="1100" dirty="0"/>
              <a:t> да </a:t>
            </a:r>
            <a:r>
              <a:rPr lang="ru-RU" sz="1100" dirty="0" err="1"/>
              <a:t>съдържа</a:t>
            </a:r>
            <a:r>
              <a:rPr lang="ru-RU" sz="1100" dirty="0"/>
              <a:t> до 14 </a:t>
            </a:r>
            <a:r>
              <a:rPr lang="ru-RU" sz="1100" dirty="0" err="1"/>
              <a:t>чаени</a:t>
            </a:r>
            <a:r>
              <a:rPr lang="ru-RU" sz="1100" dirty="0"/>
              <a:t> </a:t>
            </a:r>
            <a:r>
              <a:rPr lang="ru-RU" sz="1100" dirty="0" err="1"/>
              <a:t>лъжички</a:t>
            </a:r>
            <a:r>
              <a:rPr lang="ru-RU" sz="1100" dirty="0"/>
              <a:t> </a:t>
            </a:r>
            <a:r>
              <a:rPr lang="ru-RU" sz="1100" dirty="0" err="1"/>
              <a:t>захар</a:t>
            </a:r>
            <a:r>
              <a:rPr lang="ru-RU" sz="1100" dirty="0"/>
              <a:t> в </a:t>
            </a:r>
            <a:r>
              <a:rPr lang="ru-RU" sz="1100" dirty="0" err="1"/>
              <a:t>зависимост</a:t>
            </a:r>
            <a:r>
              <a:rPr lang="ru-RU" sz="1100" dirty="0"/>
              <a:t> от </a:t>
            </a:r>
            <a:r>
              <a:rPr lang="ru-RU" sz="1100" dirty="0" err="1"/>
              <a:t>марката</a:t>
            </a:r>
            <a:r>
              <a:rPr lang="ru-RU" sz="1100" dirty="0"/>
              <a:t> и </a:t>
            </a:r>
            <a:r>
              <a:rPr lang="ru-RU" sz="1100" dirty="0" err="1"/>
              <a:t>количеството</a:t>
            </a:r>
            <a:r>
              <a:rPr lang="ru-RU" sz="1100" dirty="0"/>
              <a:t> на </a:t>
            </a:r>
            <a:r>
              <a:rPr lang="ru-RU" sz="1100" dirty="0" err="1"/>
              <a:t>опаковката</a:t>
            </a:r>
            <a:r>
              <a:rPr lang="ru-RU" sz="1100" dirty="0"/>
              <a:t>.</a:t>
            </a:r>
          </a:p>
        </p:txBody>
      </p:sp>
      <p:sp>
        <p:nvSpPr>
          <p:cNvPr id="18" name="Текстово поле 17"/>
          <p:cNvSpPr txBox="1"/>
          <p:nvPr/>
        </p:nvSpPr>
        <p:spPr>
          <a:xfrm>
            <a:off x="188640" y="7236296"/>
            <a:ext cx="24482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100" dirty="0" err="1" smtClean="0"/>
              <a:t>Кофеинът</a:t>
            </a:r>
            <a:r>
              <a:rPr lang="ru-RU" sz="1100" dirty="0" smtClean="0"/>
              <a:t> </a:t>
            </a:r>
            <a:r>
              <a:rPr lang="ru-RU" sz="1100" dirty="0" err="1" smtClean="0"/>
              <a:t>може</a:t>
            </a:r>
            <a:r>
              <a:rPr lang="ru-RU" sz="1100" dirty="0" smtClean="0"/>
              <a:t> временно да </a:t>
            </a:r>
            <a:r>
              <a:rPr lang="ru-RU" sz="1100" dirty="0" err="1" smtClean="0"/>
              <a:t>повиши</a:t>
            </a:r>
            <a:r>
              <a:rPr lang="ru-RU" sz="1100" dirty="0" smtClean="0"/>
              <a:t> </a:t>
            </a:r>
            <a:r>
              <a:rPr lang="ru-RU" sz="1100" dirty="0" err="1" smtClean="0"/>
              <a:t>кръвното</a:t>
            </a:r>
            <a:r>
              <a:rPr lang="ru-RU" sz="1100" dirty="0" smtClean="0"/>
              <a:t> </a:t>
            </a:r>
            <a:r>
              <a:rPr lang="ru-RU" sz="1100" dirty="0" err="1" smtClean="0"/>
              <a:t>ви</a:t>
            </a:r>
            <a:r>
              <a:rPr lang="ru-RU" sz="1100" dirty="0" smtClean="0"/>
              <a:t> </a:t>
            </a:r>
            <a:r>
              <a:rPr lang="ru-RU" sz="1100" dirty="0" err="1" smtClean="0"/>
              <a:t>налягане</a:t>
            </a:r>
            <a:r>
              <a:rPr lang="ru-RU" sz="1100" dirty="0" smtClean="0"/>
              <a:t>. </a:t>
            </a:r>
            <a:r>
              <a:rPr lang="ru-RU" sz="1100" dirty="0" err="1" smtClean="0"/>
              <a:t>Ефектите</a:t>
            </a:r>
            <a:r>
              <a:rPr lang="ru-RU" sz="1100" dirty="0" smtClean="0"/>
              <a:t> </a:t>
            </a:r>
            <a:r>
              <a:rPr lang="ru-RU" sz="1100" dirty="0" err="1" smtClean="0"/>
              <a:t>може</a:t>
            </a:r>
            <a:r>
              <a:rPr lang="ru-RU" sz="1100" dirty="0" smtClean="0"/>
              <a:t> да </a:t>
            </a:r>
            <a:r>
              <a:rPr lang="ru-RU" sz="1100" dirty="0" err="1" smtClean="0"/>
              <a:t>са</a:t>
            </a:r>
            <a:r>
              <a:rPr lang="ru-RU" sz="1100" dirty="0" smtClean="0"/>
              <a:t> </a:t>
            </a:r>
            <a:r>
              <a:rPr lang="ru-RU" sz="1100" dirty="0" err="1" smtClean="0"/>
              <a:t>особено</a:t>
            </a:r>
            <a:r>
              <a:rPr lang="ru-RU" sz="1100" dirty="0" smtClean="0"/>
              <a:t> </a:t>
            </a:r>
            <a:r>
              <a:rPr lang="ru-RU" sz="1100" dirty="0" err="1" smtClean="0"/>
              <a:t>забележими</a:t>
            </a:r>
            <a:r>
              <a:rPr lang="ru-RU" sz="1100" dirty="0" smtClean="0"/>
              <a:t>, </a:t>
            </a:r>
            <a:r>
              <a:rPr lang="ru-RU" sz="1100" dirty="0" err="1" smtClean="0"/>
              <a:t>ако</a:t>
            </a:r>
            <a:r>
              <a:rPr lang="ru-RU" sz="1100" dirty="0" smtClean="0"/>
              <a:t> </a:t>
            </a:r>
            <a:r>
              <a:rPr lang="ru-RU" sz="1100" dirty="0" err="1" smtClean="0"/>
              <a:t>приемате</a:t>
            </a:r>
            <a:r>
              <a:rPr lang="ru-RU" sz="1100" dirty="0" smtClean="0"/>
              <a:t> кофеин по </a:t>
            </a:r>
            <a:r>
              <a:rPr lang="ru-RU" sz="1100" dirty="0" err="1" smtClean="0"/>
              <a:t>време</a:t>
            </a:r>
            <a:r>
              <a:rPr lang="ru-RU" sz="1100" dirty="0" smtClean="0"/>
              <a:t> на или </a:t>
            </a:r>
            <a:r>
              <a:rPr lang="ru-RU" sz="1100" dirty="0" err="1" smtClean="0"/>
              <a:t>непосредствено</a:t>
            </a:r>
            <a:r>
              <a:rPr lang="ru-RU" sz="1100" dirty="0" smtClean="0"/>
              <a:t> </a:t>
            </a:r>
            <a:r>
              <a:rPr lang="ru-RU" sz="1100" dirty="0" err="1" smtClean="0"/>
              <a:t>преди</a:t>
            </a:r>
            <a:r>
              <a:rPr lang="ru-RU" sz="1100" dirty="0" smtClean="0"/>
              <a:t> упражнение или друга </a:t>
            </a:r>
            <a:r>
              <a:rPr lang="ru-RU" sz="1100" dirty="0" err="1" smtClean="0"/>
              <a:t>физическа</a:t>
            </a:r>
            <a:r>
              <a:rPr lang="ru-RU" sz="1100" dirty="0" smtClean="0"/>
              <a:t> </a:t>
            </a:r>
            <a:r>
              <a:rPr lang="ru-RU" sz="1100" dirty="0" err="1" smtClean="0"/>
              <a:t>дейност</a:t>
            </a:r>
            <a:r>
              <a:rPr lang="ru-RU" sz="1100" dirty="0" smtClean="0"/>
              <a:t>.</a:t>
            </a:r>
            <a:endParaRPr lang="bg-BG" sz="1100" dirty="0"/>
          </a:p>
        </p:txBody>
      </p:sp>
      <p:sp>
        <p:nvSpPr>
          <p:cNvPr id="19" name="Текстово поле 18"/>
          <p:cNvSpPr txBox="1"/>
          <p:nvPr/>
        </p:nvSpPr>
        <p:spPr>
          <a:xfrm>
            <a:off x="4511774" y="5787874"/>
            <a:ext cx="227156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Може да </a:t>
            </a:r>
            <a:r>
              <a:rPr lang="ru-RU" sz="1100" dirty="0" err="1" smtClean="0"/>
              <a:t>уринирате</a:t>
            </a:r>
            <a:r>
              <a:rPr lang="ru-RU" sz="1100" dirty="0" smtClean="0"/>
              <a:t> </a:t>
            </a:r>
            <a:r>
              <a:rPr lang="ru-RU" sz="1100" dirty="0" smtClean="0"/>
              <a:t>повече, </a:t>
            </a:r>
            <a:r>
              <a:rPr lang="ru-RU" sz="1100" dirty="0" smtClean="0"/>
              <a:t>когато </a:t>
            </a:r>
            <a:r>
              <a:rPr lang="ru-RU" sz="1100" dirty="0" err="1" smtClean="0"/>
              <a:t>пиете</a:t>
            </a:r>
            <a:r>
              <a:rPr lang="ru-RU" sz="1100" dirty="0" smtClean="0"/>
              <a:t> кофеин. </a:t>
            </a:r>
            <a:r>
              <a:rPr lang="ru-RU" sz="1100" dirty="0" err="1" smtClean="0"/>
              <a:t>Дългосрочната</a:t>
            </a:r>
            <a:r>
              <a:rPr lang="ru-RU" sz="1100" dirty="0" smtClean="0"/>
              <a:t> </a:t>
            </a:r>
            <a:r>
              <a:rPr lang="ru-RU" sz="1100" dirty="0" err="1" smtClean="0"/>
              <a:t>употреба</a:t>
            </a:r>
            <a:r>
              <a:rPr lang="ru-RU" sz="1100" dirty="0" smtClean="0"/>
              <a:t> на </a:t>
            </a:r>
            <a:r>
              <a:rPr lang="ru-RU" sz="1100" dirty="0" err="1" smtClean="0"/>
              <a:t>големи</a:t>
            </a:r>
            <a:r>
              <a:rPr lang="ru-RU" sz="1100" dirty="0" smtClean="0"/>
              <a:t> количества кофеин </a:t>
            </a:r>
            <a:r>
              <a:rPr lang="ru-RU" sz="1100" dirty="0" err="1" smtClean="0"/>
              <a:t>може</a:t>
            </a:r>
            <a:r>
              <a:rPr lang="ru-RU" sz="1100" dirty="0" smtClean="0"/>
              <a:t> да </a:t>
            </a:r>
            <a:r>
              <a:rPr lang="ru-RU" sz="1100" dirty="0" err="1" smtClean="0"/>
              <a:t>влоши</a:t>
            </a:r>
            <a:r>
              <a:rPr lang="ru-RU" sz="1100" dirty="0" smtClean="0"/>
              <a:t> </a:t>
            </a:r>
            <a:r>
              <a:rPr lang="ru-RU" sz="1100" dirty="0" err="1" smtClean="0"/>
              <a:t>опасността</a:t>
            </a:r>
            <a:r>
              <a:rPr lang="ru-RU" sz="1100" dirty="0" smtClean="0"/>
              <a:t> за </a:t>
            </a:r>
            <a:r>
              <a:rPr lang="ru-RU" sz="1100" dirty="0" err="1" smtClean="0"/>
              <a:t>тези</a:t>
            </a:r>
            <a:r>
              <a:rPr lang="ru-RU" sz="1100" dirty="0" smtClean="0"/>
              <a:t>, </a:t>
            </a:r>
            <a:r>
              <a:rPr lang="ru-RU" sz="1100" dirty="0" err="1" smtClean="0"/>
              <a:t>които</a:t>
            </a:r>
            <a:r>
              <a:rPr lang="ru-RU" sz="1100" dirty="0" smtClean="0"/>
              <a:t> вече </a:t>
            </a:r>
            <a:r>
              <a:rPr lang="ru-RU" sz="1100" dirty="0" err="1" smtClean="0"/>
              <a:t>изпитват</a:t>
            </a:r>
            <a:r>
              <a:rPr lang="ru-RU" sz="1100" dirty="0" smtClean="0"/>
              <a:t> </a:t>
            </a:r>
            <a:r>
              <a:rPr lang="ru-RU" sz="1100" dirty="0" err="1" smtClean="0"/>
              <a:t>проблеми</a:t>
            </a:r>
            <a:r>
              <a:rPr lang="ru-RU" sz="1100" dirty="0" smtClean="0"/>
              <a:t> с </a:t>
            </a:r>
            <a:r>
              <a:rPr lang="ru-RU" sz="1100" dirty="0" err="1" smtClean="0"/>
              <a:t>пикочния</a:t>
            </a:r>
            <a:r>
              <a:rPr lang="ru-RU" sz="1100" dirty="0" smtClean="0"/>
              <a:t> </a:t>
            </a:r>
            <a:r>
              <a:rPr lang="ru-RU" sz="1100" dirty="0" err="1" smtClean="0"/>
              <a:t>мехур</a:t>
            </a:r>
            <a:r>
              <a:rPr lang="ru-RU" sz="1100" dirty="0" smtClean="0"/>
              <a:t>.</a:t>
            </a:r>
            <a:endParaRPr lang="bg-BG" sz="1100" dirty="0"/>
          </a:p>
        </p:txBody>
      </p:sp>
    </p:spTree>
    <p:extLst>
      <p:ext uri="{BB962C8B-B14F-4D97-AF65-F5344CB8AC3E}">
        <p14:creationId xmlns:p14="http://schemas.microsoft.com/office/powerpoint/2010/main" val="3164542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412</Words>
  <Application>Microsoft Office PowerPoint</Application>
  <PresentationFormat>Презентация на цял екран (4:3)</PresentationFormat>
  <Paragraphs>19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</vt:i4>
      </vt:variant>
    </vt:vector>
  </HeadingPairs>
  <TitlesOfParts>
    <vt:vector size="2" baseType="lpstr">
      <vt:lpstr>Office тема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pic_rz@abv.bg</dc:creator>
  <cp:lastModifiedBy>Потребител на Windows</cp:lastModifiedBy>
  <cp:revision>6</cp:revision>
  <dcterms:created xsi:type="dcterms:W3CDTF">2020-07-20T11:03:13Z</dcterms:created>
  <dcterms:modified xsi:type="dcterms:W3CDTF">2021-01-06T12:14:31Z</dcterms:modified>
</cp:coreProperties>
</file>