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6858000" cy="9144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2562" y="21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7CAF-222C-450A-8BCB-385AC9489146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1C7-E8B9-4CB1-8F6A-CC52CD4AD3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7086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7CAF-222C-450A-8BCB-385AC9489146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1C7-E8B9-4CB1-8F6A-CC52CD4AD3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63442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7CAF-222C-450A-8BCB-385AC9489146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1C7-E8B9-4CB1-8F6A-CC52CD4AD3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98788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7CAF-222C-450A-8BCB-385AC9489146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1C7-E8B9-4CB1-8F6A-CC52CD4AD3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86214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7CAF-222C-450A-8BCB-385AC9489146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1C7-E8B9-4CB1-8F6A-CC52CD4AD3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45170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7CAF-222C-450A-8BCB-385AC9489146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1C7-E8B9-4CB1-8F6A-CC52CD4AD3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59954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7CAF-222C-450A-8BCB-385AC9489146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1C7-E8B9-4CB1-8F6A-CC52CD4AD3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88640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7CAF-222C-450A-8BCB-385AC9489146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1C7-E8B9-4CB1-8F6A-CC52CD4AD3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69551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7CAF-222C-450A-8BCB-385AC9489146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1C7-E8B9-4CB1-8F6A-CC52CD4AD3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82570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7CAF-222C-450A-8BCB-385AC9489146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1C7-E8B9-4CB1-8F6A-CC52CD4AD3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63342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7CAF-222C-450A-8BCB-385AC9489146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1C7-E8B9-4CB1-8F6A-CC52CD4AD3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16201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A7CAF-222C-450A-8BCB-385AC9489146}" type="datetimeFigureOut">
              <a:rPr lang="bg-BG" smtClean="0"/>
              <a:t>6.1.2021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771C7-E8B9-4CB1-8F6A-CC52CD4AD32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10555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5" t="61794" r="6430" b="18909"/>
          <a:stretch/>
        </p:blipFill>
        <p:spPr>
          <a:xfrm>
            <a:off x="414098" y="6444208"/>
            <a:ext cx="5983242" cy="149558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5178266" y="6729430"/>
            <a:ext cx="12706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100" dirty="0" smtClean="0"/>
              <a:t>Добри решения в дългосрочен план</a:t>
            </a:r>
            <a:endParaRPr lang="bg-BG" sz="1100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5156240" y="7160317"/>
            <a:ext cx="12706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100" dirty="0" smtClean="0"/>
              <a:t>Лоши решения в дългосрочен план</a:t>
            </a:r>
            <a:endParaRPr lang="bg-BG" sz="1100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3727979" y="6818192"/>
            <a:ext cx="6480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100" dirty="0" smtClean="0">
                <a:solidFill>
                  <a:srgbClr val="FF0000"/>
                </a:solidFill>
              </a:rPr>
              <a:t>Група В</a:t>
            </a:r>
          </a:p>
          <a:p>
            <a:pPr algn="ctr"/>
            <a:r>
              <a:rPr lang="bg-BG" sz="1100" dirty="0" smtClean="0">
                <a:solidFill>
                  <a:srgbClr val="FF0000"/>
                </a:solidFill>
              </a:rPr>
              <a:t>Здрави</a:t>
            </a:r>
            <a:endParaRPr lang="bg-BG" sz="1100" dirty="0">
              <a:solidFill>
                <a:srgbClr val="FF0000"/>
              </a:solidFill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2393082" y="6753099"/>
            <a:ext cx="79208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100" dirty="0" smtClean="0">
                <a:solidFill>
                  <a:srgbClr val="FFFF00"/>
                </a:solidFill>
              </a:rPr>
              <a:t>Група Б</a:t>
            </a:r>
          </a:p>
          <a:p>
            <a:pPr algn="ctr"/>
            <a:r>
              <a:rPr lang="bg-BG" sz="1100" dirty="0" smtClean="0">
                <a:solidFill>
                  <a:srgbClr val="FFFF00"/>
                </a:solidFill>
              </a:rPr>
              <a:t>Мозъчно увредени</a:t>
            </a:r>
            <a:endParaRPr lang="bg-BG" sz="1100" dirty="0">
              <a:solidFill>
                <a:srgbClr val="FFFF00"/>
              </a:solidFill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857055" y="6756164"/>
            <a:ext cx="12961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100" dirty="0" smtClean="0">
                <a:solidFill>
                  <a:srgbClr val="002060"/>
                </a:solidFill>
              </a:rPr>
              <a:t>Група А</a:t>
            </a:r>
          </a:p>
          <a:p>
            <a:pPr algn="ctr"/>
            <a:r>
              <a:rPr lang="bg-BG" sz="1100" dirty="0" smtClean="0">
                <a:solidFill>
                  <a:srgbClr val="002060"/>
                </a:solidFill>
              </a:rPr>
              <a:t>Злоупотребяващи с наркотици</a:t>
            </a:r>
            <a:endParaRPr lang="bg-BG" sz="1100" dirty="0">
              <a:solidFill>
                <a:srgbClr val="002060"/>
              </a:solidFill>
            </a:endParaRP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399879" y="6206827"/>
            <a:ext cx="9361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100" b="1" dirty="0" smtClean="0">
                <a:solidFill>
                  <a:srgbClr val="002060"/>
                </a:solidFill>
              </a:rPr>
              <a:t>РЕЗУЛТАТИ:</a:t>
            </a:r>
            <a:endParaRPr lang="bg-BG" sz="1100" b="1" dirty="0">
              <a:solidFill>
                <a:srgbClr val="002060"/>
              </a:solidFill>
            </a:endParaRP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399879" y="7921999"/>
            <a:ext cx="6264696" cy="108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2000" b="1" dirty="0" smtClean="0">
                <a:solidFill>
                  <a:srgbClr val="FF0000"/>
                </a:solidFill>
                <a:ea typeface="Calibri"/>
                <a:cs typeface="Times New Roman"/>
              </a:rPr>
              <a:t>ЗАКЛЮЧЕНИЕ</a:t>
            </a:r>
            <a:r>
              <a:rPr lang="bg-BG" dirty="0" smtClean="0">
                <a:solidFill>
                  <a:srgbClr val="FF0000"/>
                </a:solidFill>
                <a:ea typeface="Calibri"/>
                <a:cs typeface="Times New Roman"/>
              </a:rPr>
              <a:t>:</a:t>
            </a:r>
            <a:r>
              <a:rPr lang="bg-BG" dirty="0" smtClean="0">
                <a:ea typeface="Calibri"/>
                <a:cs typeface="Times New Roman"/>
              </a:rPr>
              <a:t> </a:t>
            </a:r>
            <a:r>
              <a:rPr lang="bg-BG" b="1" i="1" dirty="0" smtClean="0">
                <a:ea typeface="Calibri"/>
                <a:cs typeface="Times New Roman"/>
              </a:rPr>
              <a:t>Хората</a:t>
            </a:r>
            <a:r>
              <a:rPr lang="bg-BG" b="1" i="1" dirty="0">
                <a:ea typeface="Calibri"/>
                <a:cs typeface="Times New Roman"/>
              </a:rPr>
              <a:t>, които </a:t>
            </a:r>
            <a:r>
              <a:rPr lang="bg-BG" b="1" i="1" dirty="0" smtClean="0">
                <a:ea typeface="Calibri"/>
                <a:cs typeface="Times New Roman"/>
              </a:rPr>
              <a:t>злоупотребяват </a:t>
            </a:r>
            <a:r>
              <a:rPr lang="bg-BG" b="1" i="1" dirty="0">
                <a:ea typeface="Calibri"/>
                <a:cs typeface="Times New Roman"/>
              </a:rPr>
              <a:t>с </a:t>
            </a:r>
            <a:r>
              <a:rPr lang="bg-BG" b="1" i="1" dirty="0" smtClean="0">
                <a:ea typeface="Calibri"/>
                <a:cs typeface="Times New Roman"/>
              </a:rPr>
              <a:t>наркотици, вземат </a:t>
            </a:r>
            <a:r>
              <a:rPr lang="bg-BG" b="1" i="1" dirty="0">
                <a:ea typeface="Calibri"/>
                <a:cs typeface="Times New Roman"/>
              </a:rPr>
              <a:t>решения подобни на </a:t>
            </a:r>
            <a:r>
              <a:rPr lang="bg-BG" b="1" i="1" dirty="0" smtClean="0">
                <a:ea typeface="Calibri"/>
                <a:cs typeface="Times New Roman"/>
              </a:rPr>
              <a:t>решенията на хората </a:t>
            </a:r>
            <a:r>
              <a:rPr lang="bg-BG" b="1" i="1" dirty="0">
                <a:ea typeface="Calibri"/>
                <a:cs typeface="Times New Roman"/>
              </a:rPr>
              <a:t>с мозъчно </a:t>
            </a:r>
            <a:r>
              <a:rPr lang="bg-BG" b="1" i="1" dirty="0" smtClean="0">
                <a:ea typeface="Calibri"/>
                <a:cs typeface="Times New Roman"/>
              </a:rPr>
              <a:t>увреждане!</a:t>
            </a:r>
            <a:endParaRPr lang="bg-BG" b="1" i="1" dirty="0">
              <a:ea typeface="Calibri"/>
              <a:cs typeface="Times New Roman"/>
            </a:endParaRPr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1" y="35496"/>
            <a:ext cx="7029400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400" b="1" i="1" dirty="0">
                <a:solidFill>
                  <a:srgbClr val="C00000"/>
                </a:solidFill>
                <a:ea typeface="Calibri"/>
                <a:cs typeface="Times New Roman"/>
              </a:rPr>
              <a:t>Злоупотребата с наркотици повлиява вземането на решения</a:t>
            </a:r>
            <a:endParaRPr lang="bg-BG" sz="2400" i="1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960255"/>
            <a:ext cx="1892551" cy="1946221"/>
          </a:xfrm>
          <a:prstGeom prst="rect">
            <a:avLst/>
          </a:prstGeom>
        </p:spPr>
      </p:pic>
      <p:sp>
        <p:nvSpPr>
          <p:cNvPr id="11" name="Текстово поле 10"/>
          <p:cNvSpPr txBox="1"/>
          <p:nvPr/>
        </p:nvSpPr>
        <p:spPr>
          <a:xfrm>
            <a:off x="116632" y="2939043"/>
            <a:ext cx="213285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1100" i="1" dirty="0" smtClean="0"/>
              <a:t>През 1999 г. Д-р Антоан Бечара провежда научен експеримент, за да разбере пречи ли употребата на наркотици на способността за вземане на полезни решения в дългосрочен аспект.</a:t>
            </a:r>
            <a:endParaRPr lang="bg-BG" sz="1100" i="1" dirty="0"/>
          </a:p>
        </p:txBody>
      </p:sp>
      <p:sp>
        <p:nvSpPr>
          <p:cNvPr id="13" name="Текстово поле 12"/>
          <p:cNvSpPr txBox="1"/>
          <p:nvPr/>
        </p:nvSpPr>
        <p:spPr>
          <a:xfrm>
            <a:off x="148680" y="4037003"/>
            <a:ext cx="686036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b="1" dirty="0" smtClean="0">
                <a:solidFill>
                  <a:srgbClr val="00B050"/>
                </a:solidFill>
              </a:rPr>
              <a:t>                                                   ПРЕДПОЛОЖЕНИЕТО НА БЕЧАРА</a:t>
            </a:r>
          </a:p>
          <a:p>
            <a:pPr algn="ctr"/>
            <a:r>
              <a:rPr lang="bg-BG" sz="1200" b="1" dirty="0" smtClean="0"/>
              <a:t>Някои употребяващи наркотици, вземат лоши решения, защото наркотиците са увредили техния префронтален кортекс.</a:t>
            </a:r>
            <a:endParaRPr lang="bg-BG" sz="1200" b="1" dirty="0"/>
          </a:p>
        </p:txBody>
      </p:sp>
      <p:sp>
        <p:nvSpPr>
          <p:cNvPr id="14" name="Текстово поле 13"/>
          <p:cNvSpPr txBox="1"/>
          <p:nvPr/>
        </p:nvSpPr>
        <p:spPr>
          <a:xfrm>
            <a:off x="414098" y="4714111"/>
            <a:ext cx="6264696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b="1" dirty="0" smtClean="0">
                <a:solidFill>
                  <a:srgbClr val="7030A0"/>
                </a:solidFill>
              </a:rPr>
              <a:t>КРАТКО ОПИСАНИЕ НА ЕКСПЕРИМЕНТА НА БЕЧАРА</a:t>
            </a:r>
          </a:p>
          <a:p>
            <a:r>
              <a:rPr lang="bg-BG" sz="1100" dirty="0" smtClean="0"/>
              <a:t>Ученият провежда експеримента под формата на игра с три групи играчи:</a:t>
            </a:r>
          </a:p>
          <a:p>
            <a:r>
              <a:rPr lang="bg-BG" sz="1100" dirty="0" smtClean="0"/>
              <a:t>Група А – такива, които злоупотребявали с наркотици;</a:t>
            </a:r>
          </a:p>
          <a:p>
            <a:r>
              <a:rPr lang="bg-BG" sz="1100" dirty="0" smtClean="0"/>
              <a:t>Група Б – участници с увреждане на префронталния кортекс  от травма или болест;</a:t>
            </a:r>
          </a:p>
          <a:p>
            <a:r>
              <a:rPr lang="bg-BG" sz="1100" dirty="0" smtClean="0"/>
              <a:t>Група В – играчи, които никога не са употребявали наркотици и никога не са имали мозъчно увреждане .  </a:t>
            </a:r>
          </a:p>
          <a:p>
            <a:r>
              <a:rPr lang="bg-BG" sz="1100" dirty="0" smtClean="0"/>
              <a:t>Играта е замислена така, че при избора на карти с точкова стойност играчите трябва да вземат решения, които им носят дългосрочна полза. </a:t>
            </a:r>
            <a:endParaRPr lang="bg-BG" sz="1100" dirty="0"/>
          </a:p>
        </p:txBody>
      </p:sp>
      <p:sp>
        <p:nvSpPr>
          <p:cNvPr id="15" name="Текстово поле 14"/>
          <p:cNvSpPr txBox="1"/>
          <p:nvPr/>
        </p:nvSpPr>
        <p:spPr>
          <a:xfrm>
            <a:off x="2249488" y="990872"/>
            <a:ext cx="225808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Разбирането на науката за зависимостта държи в течение тийнейджърите</a:t>
            </a:r>
          </a:p>
          <a:p>
            <a:pPr algn="ctr"/>
            <a:endParaRPr lang="bg-BG" sz="1400" b="1" i="1" dirty="0" smtClean="0">
              <a:solidFill>
                <a:srgbClr val="FFC000"/>
              </a:solidFill>
            </a:endParaRPr>
          </a:p>
          <a:p>
            <a:pPr algn="just"/>
            <a:r>
              <a:rPr lang="bg-BG" sz="1400" dirty="0">
                <a:ea typeface="Calibri"/>
                <a:cs typeface="Times New Roman"/>
              </a:rPr>
              <a:t>Един озадачаващ признак проявен от </a:t>
            </a:r>
            <a:r>
              <a:rPr lang="bg-BG" sz="1400" dirty="0" smtClean="0">
                <a:ea typeface="Calibri"/>
                <a:cs typeface="Times New Roman"/>
              </a:rPr>
              <a:t>хора, </a:t>
            </a:r>
            <a:r>
              <a:rPr lang="bg-BG" sz="1400" dirty="0">
                <a:ea typeface="Calibri"/>
                <a:cs typeface="Times New Roman"/>
              </a:rPr>
              <a:t>зависими към наркотици е тяхното решение да продължават да злоупотребяват с </a:t>
            </a:r>
            <a:r>
              <a:rPr lang="bg-BG" sz="1400" dirty="0" smtClean="0">
                <a:ea typeface="Calibri"/>
                <a:cs typeface="Times New Roman"/>
              </a:rPr>
              <a:t>наркотиците </a:t>
            </a:r>
            <a:r>
              <a:rPr lang="bg-BG" sz="1400" dirty="0">
                <a:ea typeface="Calibri"/>
                <a:cs typeface="Times New Roman"/>
              </a:rPr>
              <a:t>даже, когато има вредни последици за тях самите и за </a:t>
            </a:r>
            <a:r>
              <a:rPr lang="bg-BG" sz="1400" dirty="0" smtClean="0">
                <a:ea typeface="Calibri"/>
                <a:cs typeface="Times New Roman"/>
              </a:rPr>
              <a:t>другите.</a:t>
            </a:r>
            <a:endParaRPr lang="bg-BG" sz="1400" dirty="0"/>
          </a:p>
        </p:txBody>
      </p:sp>
      <p:pic>
        <p:nvPicPr>
          <p:cNvPr id="16" name="Картина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455" y="1337964"/>
            <a:ext cx="2103120" cy="252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62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</TotalTime>
  <Words>228</Words>
  <Application>Microsoft Office PowerPoint</Application>
  <PresentationFormat>Презентация на цял екран (4:3)</PresentationFormat>
  <Paragraphs>23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</vt:i4>
      </vt:variant>
    </vt:vector>
  </HeadingPairs>
  <TitlesOfParts>
    <vt:vector size="2" baseType="lpstr">
      <vt:lpstr>Office тема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pic_rz@abv.bg</dc:creator>
  <cp:lastModifiedBy>Потребител на Windows</cp:lastModifiedBy>
  <cp:revision>33</cp:revision>
  <dcterms:created xsi:type="dcterms:W3CDTF">2020-11-06T07:57:44Z</dcterms:created>
  <dcterms:modified xsi:type="dcterms:W3CDTF">2021-01-06T12:15:35Z</dcterms:modified>
</cp:coreProperties>
</file>